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67" r:id="rId2"/>
    <p:sldId id="266" r:id="rId3"/>
    <p:sldId id="268" r:id="rId4"/>
    <p:sldId id="269" r:id="rId5"/>
    <p:sldId id="258" r:id="rId6"/>
    <p:sldId id="270" r:id="rId7"/>
    <p:sldId id="271" r:id="rId8"/>
    <p:sldId id="272" r:id="rId9"/>
    <p:sldId id="273" r:id="rId10"/>
    <p:sldId id="274" r:id="rId11"/>
  </p:sldIdLst>
  <p:sldSz cx="9144000" cy="6858000" type="screen4x3"/>
  <p:notesSz cx="6888163" cy="10020300"/>
  <p:embeddedFontLst>
    <p:embeddedFont>
      <p:font typeface="Calibri" panose="020F0502020204030204" pitchFamily="34" charset="0"/>
      <p:regular r:id="rId13"/>
      <p:bold r:id="rId14"/>
      <p:italic r:id="rId15"/>
      <p:boldItalic r:id="rId16"/>
    </p:embeddedFont>
    <p:embeddedFont>
      <p:font typeface="VAG Rundschrift D" pitchFamily="2" charset="77"/>
      <p:regular r:id="rId17"/>
      <p:italic r:id="rId18"/>
    </p:embeddedFont>
    <p:embeddedFont>
      <p:font typeface="VAG Rundschrift D Light" pitchFamily="2" charset="77"/>
      <p:regular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2"/>
    <p:restoredTop sz="70324" autoAdjust="0"/>
  </p:normalViewPr>
  <p:slideViewPr>
    <p:cSldViewPr>
      <p:cViewPr varScale="1">
        <p:scale>
          <a:sx n="112" d="100"/>
          <a:sy n="112" d="100"/>
        </p:scale>
        <p:origin x="1736" y="192"/>
      </p:cViewPr>
      <p:guideLst>
        <p:guide orient="horz" pos="2160"/>
        <p:guide pos="2880"/>
      </p:guideLst>
    </p:cSldViewPr>
  </p:slideViewPr>
  <p:notesTextViewPr>
    <p:cViewPr>
      <p:scale>
        <a:sx n="75" d="100"/>
        <a:sy n="75" d="100"/>
      </p:scale>
      <p:origin x="0" y="0"/>
    </p:cViewPr>
  </p:notesTextViewPr>
  <p:sorterViewPr>
    <p:cViewPr varScale="1">
      <p:scale>
        <a:sx n="100" d="100"/>
        <a:sy n="100" d="100"/>
      </p:scale>
      <p:origin x="0" y="0"/>
    </p:cViewPr>
  </p:sorterViewPr>
  <p:notesViewPr>
    <p:cSldViewPr showGuides="1">
      <p:cViewPr>
        <p:scale>
          <a:sx n="222" d="100"/>
          <a:sy n="222" d="100"/>
        </p:scale>
        <p:origin x="1504" y="-4112"/>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7B693382-CD96-445D-9D3A-1E51EA55BDCF}" type="datetimeFigureOut">
              <a:rPr lang="en-GB" smtClean="0"/>
              <a:t>16/08/2019</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cy-GB" noProof="0" dirty="0"/>
              <a:t>Click to edit Master text styles</a:t>
            </a:r>
          </a:p>
          <a:p>
            <a:pPr lvl="1"/>
            <a:r>
              <a:rPr lang="cy-GB" noProof="0" dirty="0"/>
              <a:t>Second level</a:t>
            </a:r>
          </a:p>
          <a:p>
            <a:pPr lvl="2"/>
            <a:r>
              <a:rPr lang="cy-GB" noProof="0" dirty="0"/>
              <a:t>Third level</a:t>
            </a:r>
          </a:p>
          <a:p>
            <a:pPr lvl="3"/>
            <a:r>
              <a:rPr lang="cy-GB" noProof="0" dirty="0"/>
              <a:t>Fourth level</a:t>
            </a:r>
          </a:p>
          <a:p>
            <a:pPr lvl="4"/>
            <a:r>
              <a:rPr lang="cy-GB" noProof="0" dirty="0"/>
              <a:t>Fifth level</a:t>
            </a: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F98999C1-73E2-433A-9F79-BC01ABB22FEA}" type="slidenum">
              <a:rPr lang="en-GB" smtClean="0"/>
              <a:t>‹#›</a:t>
            </a:fld>
            <a:endParaRPr lang="en-GB"/>
          </a:p>
        </p:txBody>
      </p:sp>
    </p:spTree>
    <p:extLst>
      <p:ext uri="{BB962C8B-B14F-4D97-AF65-F5344CB8AC3E}">
        <p14:creationId xmlns:p14="http://schemas.microsoft.com/office/powerpoint/2010/main" val="429258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noProof="0" dirty="0"/>
              <a:t>Sleid 1: Sleid glanio</a:t>
            </a:r>
          </a:p>
          <a:p>
            <a:endParaRPr lang="cy-GB" noProof="0" dirty="0"/>
          </a:p>
          <a:p>
            <a:r>
              <a:rPr lang="cy-GB" noProof="0" dirty="0"/>
              <a:t>Sleid 2: Beth yw ynysydd?</a:t>
            </a:r>
          </a:p>
          <a:p>
            <a:r>
              <a:rPr lang="cy-GB" noProof="0" dirty="0"/>
              <a:t>Enghreifftiau o sut yr ydym yn defnyddio priodweddau inswleiddio i’n helpu mewn bywyd bob dydd.</a:t>
            </a:r>
          </a:p>
          <a:p>
            <a:endParaRPr lang="cy-GB" noProof="0" dirty="0"/>
          </a:p>
          <a:p>
            <a:r>
              <a:rPr lang="cy-GB" noProof="0" dirty="0"/>
              <a:t>Sleid 3: Tasg ymchwilio – trosolwg ac arweiniad</a:t>
            </a:r>
          </a:p>
          <a:p>
            <a:endParaRPr lang="cy-GB" noProof="0" dirty="0"/>
          </a:p>
          <a:p>
            <a:r>
              <a:rPr lang="cy-GB" noProof="0" dirty="0"/>
              <a:t>Sleid 4: Sut i ddefnyddio cofnodydd data (CA2) – cefnogaeth.</a:t>
            </a:r>
          </a:p>
          <a:p>
            <a:r>
              <a:rPr lang="cy-GB" noProof="0" dirty="0"/>
              <a:t>Defnyddio’r graddfeydd ar thermomedr (CA1) – cefnogaeth.</a:t>
            </a:r>
          </a:p>
          <a:p>
            <a:endParaRPr lang="cy-GB" noProof="0" dirty="0"/>
          </a:p>
          <a:p>
            <a:r>
              <a:rPr lang="cy-GB" noProof="0" dirty="0"/>
              <a:t>Sleid 5: Sut y gallem gyflwyno yr ymchwiliad hwn? Ffyrdd o ddidoli</a:t>
            </a:r>
          </a:p>
          <a:p>
            <a:r>
              <a:rPr lang="cy-GB" noProof="0" dirty="0"/>
              <a:t>Amlinellwch syniadau ar gyfer modelu’r ymchwiliad – grwpio, dosbarthu ac adnabod</a:t>
            </a:r>
          </a:p>
          <a:p>
            <a:endParaRPr lang="cy-GB" noProof="0" dirty="0"/>
          </a:p>
          <a:p>
            <a:r>
              <a:rPr lang="cy-GB" noProof="0" dirty="0"/>
              <a:t>Sleid 6: Sut y gallem gyflwyno yr ymchwiliad hwn? Inswleiddio</a:t>
            </a:r>
          </a:p>
          <a:p>
            <a:r>
              <a:rPr lang="cy-GB" noProof="0" dirty="0"/>
              <a:t>Amlinellu syniadau ar gyfer modelu’r ymchwiliad – prawf teg ar gyfer CA2, cymharol syml ar gyfer CA1.</a:t>
            </a:r>
          </a:p>
          <a:p>
            <a:endParaRPr lang="cy-GB" noProof="0" dirty="0"/>
          </a:p>
          <a:p>
            <a:r>
              <a:rPr lang="cy-GB" noProof="0" dirty="0"/>
              <a:t>Sleid 7: Sut y gallem gyflwyno’r ymchwiliad hwn? Ymchwiliad gwrth-ddŵr</a:t>
            </a:r>
          </a:p>
          <a:p>
            <a:r>
              <a:rPr lang="cy-GB" noProof="0" dirty="0"/>
              <a:t>Amlinellwch syniadau ar gyfer modelu’r ymchwiliad – prawf teg ar gyfer CA2, cymharol syml ar gyfer CA1 ar gyfer yr ymchwiliad gwrth -ddŵr.</a:t>
            </a:r>
          </a:p>
          <a:p>
            <a:endParaRPr lang="cy-GB" noProof="0" dirty="0"/>
          </a:p>
          <a:p>
            <a:r>
              <a:rPr lang="cy-GB" noProof="0" dirty="0"/>
              <a:t>Sleid 8: Sut y gallem gyflwyno’r ymchwiliad hwn? Ynysiad sain</a:t>
            </a:r>
          </a:p>
          <a:p>
            <a:r>
              <a:rPr lang="cy-GB" noProof="0" dirty="0"/>
              <a:t>Amlinellwch syniadau ar gyfer modelu ymchwiliad – prawf teg ar gyfer CA2</a:t>
            </a:r>
          </a:p>
        </p:txBody>
      </p:sp>
      <p:sp>
        <p:nvSpPr>
          <p:cNvPr id="4" name="Slide Number Placeholder 3"/>
          <p:cNvSpPr>
            <a:spLocks noGrp="1"/>
          </p:cNvSpPr>
          <p:nvPr>
            <p:ph type="sldNum" sz="quarter" idx="5"/>
          </p:nvPr>
        </p:nvSpPr>
        <p:spPr/>
        <p:txBody>
          <a:bodyPr/>
          <a:lstStyle/>
          <a:p>
            <a:fld id="{F98999C1-73E2-433A-9F79-BC01ABB22FEA}" type="slidenum">
              <a:rPr lang="en-GB" smtClean="0"/>
              <a:t>1</a:t>
            </a:fld>
            <a:endParaRPr lang="en-GB"/>
          </a:p>
        </p:txBody>
      </p:sp>
    </p:spTree>
    <p:extLst>
      <p:ext uri="{BB962C8B-B14F-4D97-AF65-F5344CB8AC3E}">
        <p14:creationId xmlns:p14="http://schemas.microsoft.com/office/powerpoint/2010/main" val="58333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noProof="0" dirty="0">
                <a:solidFill>
                  <a:schemeClr val="tx1"/>
                </a:solidFill>
                <a:effectLst/>
                <a:latin typeface="+mn-lt"/>
                <a:ea typeface="+mn-ea"/>
                <a:cs typeface="+mn-cs"/>
              </a:rPr>
              <a:t>Anogwch y plant i siarad am eu canlyniadau ac os mai dim ond un ymchwiliad maen nhw wedi’i wneud, gellir creu cyfleoedd i’r plant gymharu canlyniadau a chasgliadau o’r gwahanol ymchwiliadau fel bod ganddynt fwy o wybodaeth pan fyddant yn dechrau ysgrifennu eu cyflwyniad argyhoeddiadol ac ati.</a:t>
            </a:r>
            <a:r>
              <a:rPr lang="cy-GB" noProof="0" dirty="0">
                <a:effectLst/>
              </a:rPr>
              <a:t> </a:t>
            </a:r>
            <a:endParaRPr lang="cy-GB" noProof="0" dirty="0"/>
          </a:p>
        </p:txBody>
      </p:sp>
      <p:sp>
        <p:nvSpPr>
          <p:cNvPr id="4" name="Slide Number Placeholder 3"/>
          <p:cNvSpPr>
            <a:spLocks noGrp="1"/>
          </p:cNvSpPr>
          <p:nvPr>
            <p:ph type="sldNum" sz="quarter" idx="5"/>
          </p:nvPr>
        </p:nvSpPr>
        <p:spPr/>
        <p:txBody>
          <a:bodyPr/>
          <a:lstStyle/>
          <a:p>
            <a:fld id="{F98999C1-73E2-433A-9F79-BC01ABB22FEA}" type="slidenum">
              <a:rPr lang="en-GB" smtClean="0"/>
              <a:t>10</a:t>
            </a:fld>
            <a:endParaRPr lang="en-GB"/>
          </a:p>
        </p:txBody>
      </p:sp>
    </p:spTree>
    <p:extLst>
      <p:ext uri="{BB962C8B-B14F-4D97-AF65-F5344CB8AC3E}">
        <p14:creationId xmlns:p14="http://schemas.microsoft.com/office/powerpoint/2010/main" val="289107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noProof="0" dirty="0"/>
              <a:t>Gelwir deunyddiau sy’n ddargludyddion gwael o egni thermol yn ynysyddion thermol. Defnyddir ynysyddion thermol i atal llif y gwres rhag symud o un lle i’r llall. Defnyddir ynysyddion thermol i gadw ein cartrefi yn gynnes y tu mewn pan fydd y tymheredd yn oerach y tu allan. Y math mwyaf cyffredin o ynysydd thermol yw gwydr ffibr, ond defnyddir mathau eraill o haenau plastig neu ddeunyddiau naturiol fel gwlân hefyd. Mae tair prif ffordd y gall gwres deithio: darfudiad, dargludiad, a phelydriad. Yn nodweddiadol mae’r ymadrodd ‘ynysydd thermol’ yn cyfeirio at ddeunydd sy’n rhwystro dargludiad. Mae polystyren yn ynysydd thermol da iawn ac yn cadw pethau oer yn oer a phethau poeth yn boeth yn effeithlon. Mae metelau’n ddargludyddion thermol da iawn.</a:t>
            </a:r>
          </a:p>
        </p:txBody>
      </p:sp>
      <p:sp>
        <p:nvSpPr>
          <p:cNvPr id="4" name="Slide Number Placeholder 3"/>
          <p:cNvSpPr>
            <a:spLocks noGrp="1"/>
          </p:cNvSpPr>
          <p:nvPr>
            <p:ph type="sldNum" sz="quarter" idx="5"/>
          </p:nvPr>
        </p:nvSpPr>
        <p:spPr/>
        <p:txBody>
          <a:bodyPr/>
          <a:lstStyle/>
          <a:p>
            <a:fld id="{F98999C1-73E2-433A-9F79-BC01ABB22FEA}" type="slidenum">
              <a:rPr lang="en-GB" smtClean="0"/>
              <a:t>2</a:t>
            </a:fld>
            <a:endParaRPr lang="en-GB"/>
          </a:p>
        </p:txBody>
      </p:sp>
    </p:spTree>
    <p:extLst>
      <p:ext uri="{BB962C8B-B14F-4D97-AF65-F5344CB8AC3E}">
        <p14:creationId xmlns:p14="http://schemas.microsoft.com/office/powerpoint/2010/main" val="294432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dirty="0"/>
          </a:p>
        </p:txBody>
      </p:sp>
      <p:sp>
        <p:nvSpPr>
          <p:cNvPr id="4" name="Slide Number Placeholder 3"/>
          <p:cNvSpPr>
            <a:spLocks noGrp="1"/>
          </p:cNvSpPr>
          <p:nvPr>
            <p:ph type="sldNum" sz="quarter" idx="5"/>
          </p:nvPr>
        </p:nvSpPr>
        <p:spPr/>
        <p:txBody>
          <a:bodyPr/>
          <a:lstStyle/>
          <a:p>
            <a:fld id="{F98999C1-73E2-433A-9F79-BC01ABB22FEA}" type="slidenum">
              <a:rPr lang="en-GB" smtClean="0"/>
              <a:t>3</a:t>
            </a:fld>
            <a:endParaRPr lang="en-GB"/>
          </a:p>
        </p:txBody>
      </p:sp>
    </p:spTree>
    <p:extLst>
      <p:ext uri="{BB962C8B-B14F-4D97-AF65-F5344CB8AC3E}">
        <p14:creationId xmlns:p14="http://schemas.microsoft.com/office/powerpoint/2010/main" val="225055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noProof="0" dirty="0">
                <a:solidFill>
                  <a:schemeClr val="tx1"/>
                </a:solidFill>
                <a:effectLst/>
                <a:latin typeface="+mn-lt"/>
                <a:ea typeface="+mn-ea"/>
                <a:cs typeface="+mn-cs"/>
              </a:rPr>
              <a:t>Mae defnyddio cofnodyddion data yn rhan o ofynion Statudol y Cwricwlwm Cenedlaethol ar gyfer Gwyddoniaeth – Gweithio yn Wyddonol ym Mlwyddyn 3 a 4 </a:t>
            </a:r>
            <a:r>
              <a:rPr lang="cy-GB" sz="1200" b="1" kern="1200" noProof="0" dirty="0">
                <a:solidFill>
                  <a:schemeClr val="tx1"/>
                </a:solidFill>
                <a:effectLst/>
                <a:latin typeface="+mn-lt"/>
                <a:ea typeface="+mn-ea"/>
                <a:cs typeface="+mn-cs"/>
              </a:rPr>
              <a:t>‘gwneud arsylwadau systematig a gofalus a, lle bo’n briodol, cymryd mesuriadau cywir gan ddefnyddio unedau safonol, gan ddefnyddio ystod o offer, gan gynnwys thermomedrau a chofnodwyr data</a:t>
            </a:r>
            <a:r>
              <a:rPr lang="cy-GB" sz="1200" kern="1200" noProof="0" dirty="0">
                <a:solidFill>
                  <a:schemeClr val="tx1"/>
                </a:solidFill>
                <a:effectLst/>
                <a:latin typeface="+mn-lt"/>
                <a:ea typeface="+mn-ea"/>
                <a:cs typeface="+mn-cs"/>
              </a:rPr>
              <a:t>.’</a:t>
            </a:r>
          </a:p>
          <a:p>
            <a:r>
              <a:rPr lang="cy-GB" sz="1200" kern="1200" noProof="0" dirty="0">
                <a:solidFill>
                  <a:schemeClr val="tx1"/>
                </a:solidFill>
                <a:effectLst/>
                <a:latin typeface="+mn-lt"/>
                <a:ea typeface="+mn-ea"/>
                <a:cs typeface="+mn-cs"/>
              </a:rPr>
              <a:t>Y cofnodydd data a ddangosir ar y sgrîn yw ‘Easy Sense’ gan Data Harvest ond mae eraill ar gael.</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Trafodwch gyda’r plant:</a:t>
            </a:r>
          </a:p>
          <a:p>
            <a:r>
              <a:rPr lang="cy-GB" sz="1200" kern="1200" noProof="0" dirty="0">
                <a:solidFill>
                  <a:schemeClr val="tx1"/>
                </a:solidFill>
                <a:effectLst/>
                <a:latin typeface="+mn-lt"/>
                <a:ea typeface="+mn-ea"/>
                <a:cs typeface="+mn-cs"/>
              </a:rPr>
              <a:t>Pa un fydd fwyaf cywir?</a:t>
            </a:r>
          </a:p>
          <a:p>
            <a:r>
              <a:rPr lang="cy-GB" sz="1200" kern="1200" noProof="0" dirty="0">
                <a:solidFill>
                  <a:schemeClr val="tx1"/>
                </a:solidFill>
                <a:effectLst/>
                <a:latin typeface="+mn-lt"/>
                <a:ea typeface="+mn-ea"/>
                <a:cs typeface="+mn-cs"/>
              </a:rPr>
              <a:t>Ydych chi’n gwybod sut i’w ddefnyddio?</a:t>
            </a:r>
          </a:p>
          <a:p>
            <a:r>
              <a:rPr lang="cy-GB" sz="1200" kern="1200" noProof="0" dirty="0">
                <a:solidFill>
                  <a:schemeClr val="tx1"/>
                </a:solidFill>
                <a:effectLst/>
                <a:latin typeface="+mn-lt"/>
                <a:ea typeface="+mn-ea"/>
                <a:cs typeface="+mn-cs"/>
              </a:rPr>
              <a:t>Allwch chi ddarllen graddfa? (Os ydych chi’n defnyddio thermomedr).</a:t>
            </a:r>
          </a:p>
          <a:p>
            <a:r>
              <a:rPr lang="cy-GB" sz="1200" kern="1200" noProof="0" dirty="0">
                <a:solidFill>
                  <a:schemeClr val="tx1"/>
                </a:solidFill>
                <a:effectLst/>
                <a:latin typeface="+mn-lt"/>
                <a:ea typeface="+mn-ea"/>
                <a:cs typeface="+mn-cs"/>
              </a:rPr>
              <a:t>Pa mor aml ddylem ni fesur newidiadau?</a:t>
            </a:r>
          </a:p>
          <a:p>
            <a:r>
              <a:rPr lang="cy-GB" sz="1200" kern="1200" noProof="0" dirty="0">
                <a:solidFill>
                  <a:schemeClr val="tx1"/>
                </a:solidFill>
                <a:effectLst/>
                <a:latin typeface="+mn-lt"/>
                <a:ea typeface="+mn-ea"/>
                <a:cs typeface="+mn-cs"/>
              </a:rPr>
              <a:t>Ar gyfer beth arall y gallwn ddefnyddio cofnodydd data? [maent yn mesur: lefelau golau (Lux), cryfder sain (desibel), tymheredd, cyfradd curiad y galon a chyflymder.]</a:t>
            </a:r>
            <a:r>
              <a:rPr lang="cy-GB" noProof="0" dirty="0">
                <a:effectLst/>
              </a:rPr>
              <a:t> </a:t>
            </a:r>
            <a:endParaRPr lang="cy-GB" noProof="0" dirty="0"/>
          </a:p>
        </p:txBody>
      </p:sp>
      <p:sp>
        <p:nvSpPr>
          <p:cNvPr id="4" name="Slide Number Placeholder 3"/>
          <p:cNvSpPr>
            <a:spLocks noGrp="1"/>
          </p:cNvSpPr>
          <p:nvPr>
            <p:ph type="sldNum" sz="quarter" idx="5"/>
          </p:nvPr>
        </p:nvSpPr>
        <p:spPr/>
        <p:txBody>
          <a:bodyPr/>
          <a:lstStyle/>
          <a:p>
            <a:fld id="{F98999C1-73E2-433A-9F79-BC01ABB22FEA}" type="slidenum">
              <a:rPr lang="en-GB" smtClean="0"/>
              <a:t>4</a:t>
            </a:fld>
            <a:endParaRPr lang="en-GB"/>
          </a:p>
        </p:txBody>
      </p:sp>
    </p:spTree>
    <p:extLst>
      <p:ext uri="{BB962C8B-B14F-4D97-AF65-F5344CB8AC3E}">
        <p14:creationId xmlns:p14="http://schemas.microsoft.com/office/powerpoint/2010/main" val="137789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noProof="0" dirty="0"/>
              <a:t>Cwestiynau i’w gofyn i’r plant:</a:t>
            </a:r>
          </a:p>
          <a:p>
            <a:endParaRPr lang="cy-GB" noProof="0" dirty="0"/>
          </a:p>
          <a:p>
            <a:r>
              <a:rPr lang="cy-GB" noProof="0" dirty="0"/>
              <a:t>O ba ddefnyddiau ydych chi’n meddwl y gwneir eich dillad?</a:t>
            </a:r>
          </a:p>
          <a:p>
            <a:endParaRPr lang="cy-GB" noProof="0" dirty="0"/>
          </a:p>
          <a:p>
            <a:r>
              <a:rPr lang="cy-GB" noProof="0" dirty="0"/>
              <a:t>Sut allech chi ddarganfod hyn?</a:t>
            </a:r>
          </a:p>
          <a:p>
            <a:endParaRPr lang="cy-GB" noProof="0" dirty="0"/>
          </a:p>
          <a:p>
            <a:r>
              <a:rPr lang="cy-GB" noProof="0" dirty="0"/>
              <a:t>Ble fyddech chi’n edrych?</a:t>
            </a:r>
          </a:p>
          <a:p>
            <a:endParaRPr lang="cy-GB" noProof="0" dirty="0"/>
          </a:p>
          <a:p>
            <a:r>
              <a:rPr lang="cy-GB" noProof="0" dirty="0"/>
              <a:t>A oes unrhyw rai ohonynt wedi’u gwneud o ddefnyddiau naturiol neu a ydynt i gyd yn ddefnyddiau gwneud?</a:t>
            </a:r>
          </a:p>
          <a:p>
            <a:r>
              <a:rPr lang="cy-GB" noProof="0" dirty="0"/>
              <a:t>Allwch chi ddidoli defnyddiau y mae eich athro wedi eu rhoi i chi mewn ffabrigau naturiol a gwneud?</a:t>
            </a:r>
          </a:p>
          <a:p>
            <a:r>
              <a:rPr lang="cy-GB" noProof="0" dirty="0"/>
              <a:t>Pa un yw’r grŵp mwyaf?</a:t>
            </a:r>
          </a:p>
          <a:p>
            <a:r>
              <a:rPr lang="cy-GB" noProof="0" dirty="0"/>
              <a:t>O beth mae eich ffabrigau naturiol wedi eu gwneud?</a:t>
            </a:r>
          </a:p>
          <a:p>
            <a:r>
              <a:rPr lang="cy-GB" noProof="0" dirty="0"/>
              <a:t>Gwneir rhai ffabrigau o gotwm sy’n dod o’r planhigyn cotwm, mae eraill yn cael eu gwneud o sidan sy’n cael ei wneud yn naturiol gan lyngyr sidan a’r un yr ydym yn mynd i’w astudio ar gyfer ein prosiect yw… gwlân sy’n dod o ddefaid.</a:t>
            </a:r>
          </a:p>
          <a:p>
            <a:endParaRPr lang="cy-GB" noProof="0" dirty="0"/>
          </a:p>
          <a:p>
            <a:r>
              <a:rPr lang="cy-GB" noProof="0" dirty="0"/>
              <a:t>Mae angen i chi gynnal amrywiaeth o ymchwiliadau fel y gallwch benderfynu pa un yw’r defnydd mwyaf addas ar gyfer eich gwisg ysgol newydd.</a:t>
            </a:r>
          </a:p>
          <a:p>
            <a:endParaRPr lang="cy-GB" noProof="0" dirty="0"/>
          </a:p>
          <a:p>
            <a:endParaRPr lang="cy-GB" noProof="0" dirty="0"/>
          </a:p>
        </p:txBody>
      </p:sp>
      <p:sp>
        <p:nvSpPr>
          <p:cNvPr id="4" name="Slide Number Placeholder 3"/>
          <p:cNvSpPr>
            <a:spLocks noGrp="1"/>
          </p:cNvSpPr>
          <p:nvPr>
            <p:ph type="sldNum" sz="quarter" idx="10"/>
          </p:nvPr>
        </p:nvSpPr>
        <p:spPr/>
        <p:txBody>
          <a:bodyPr/>
          <a:lstStyle/>
          <a:p>
            <a:fld id="{F98999C1-73E2-433A-9F79-BC01ABB22FEA}" type="slidenum">
              <a:rPr lang="en-GB" smtClean="0"/>
              <a:t>5</a:t>
            </a:fld>
            <a:endParaRPr lang="en-GB"/>
          </a:p>
        </p:txBody>
      </p:sp>
    </p:spTree>
    <p:extLst>
      <p:ext uri="{BB962C8B-B14F-4D97-AF65-F5344CB8AC3E}">
        <p14:creationId xmlns:p14="http://schemas.microsoft.com/office/powerpoint/2010/main" val="161877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noProof="0" dirty="0">
                <a:solidFill>
                  <a:schemeClr val="tx1"/>
                </a:solidFill>
                <a:effectLst/>
                <a:latin typeface="+mn-lt"/>
                <a:ea typeface="+mn-ea"/>
                <a:cs typeface="+mn-cs"/>
              </a:rPr>
              <a:t>Edrychwch ar y delweddau hyn a thrafodwch gyda’ch partner beth fyddai manteision ac anfanteision y rhain. (Fe allech chi ddod o hyd i fwy i’w cymharu). Bydd y delweddau hyn yn ysgogi trafodaeth am briodweddau gwahanol ddefnyddiau.</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Trafodwch gyda’r plant ffyrdd o ymchwilio i’r gwahanol gwestiynau a sut i ddangos yr hyn rydych wedi’i ddarganfod fel dosbarthu a grwpio defnyddiau yn ôl meini prawf e.e. defnyddiau gwneud neu naturiol, gwrth- dŵr neu feddal – mae’n bosibl y bydd angen dealltwriaeth o ddiagramau Venn ar rai o’r gweithgareddau dosbarthu a grwpio hyn.</a:t>
            </a:r>
          </a:p>
          <a:p>
            <a:endParaRPr lang="cy-GB" sz="1200" kern="1200" noProof="0" dirty="0">
              <a:solidFill>
                <a:schemeClr val="tx1"/>
              </a:solidFill>
              <a:effectLst/>
              <a:latin typeface="+mn-lt"/>
              <a:ea typeface="+mn-ea"/>
              <a:cs typeface="+mn-cs"/>
            </a:endParaRPr>
          </a:p>
          <a:p>
            <a:r>
              <a:rPr lang="cy-GB" sz="1200" b="1" kern="1200" noProof="0" dirty="0">
                <a:solidFill>
                  <a:schemeClr val="tx1"/>
                </a:solidFill>
                <a:effectLst/>
                <a:latin typeface="+mn-lt"/>
                <a:ea typeface="+mn-ea"/>
                <a:cs typeface="+mn-cs"/>
              </a:rPr>
              <a:t>Cwestiynau i’w gofyn i’r plant i ysgogi trafodaeth ynglŷn ag ymchwiliadau posibl:</a:t>
            </a:r>
          </a:p>
          <a:p>
            <a:r>
              <a:rPr lang="cy-GB" sz="1200" kern="1200" noProof="0" dirty="0">
                <a:solidFill>
                  <a:schemeClr val="tx1"/>
                </a:solidFill>
                <a:effectLst/>
                <a:latin typeface="+mn-lt"/>
                <a:ea typeface="+mn-ea"/>
                <a:cs typeface="+mn-cs"/>
              </a:rPr>
              <a:t>Pa ymchwiliadau y gallem eu gwneud?</a:t>
            </a:r>
          </a:p>
          <a:p>
            <a:r>
              <a:rPr lang="cy-GB" sz="1200" kern="1200" noProof="0" dirty="0">
                <a:solidFill>
                  <a:schemeClr val="tx1"/>
                </a:solidFill>
                <a:effectLst/>
                <a:latin typeface="+mn-lt"/>
                <a:ea typeface="+mn-ea"/>
                <a:cs typeface="+mn-cs"/>
              </a:rPr>
              <a:t>Pa ddefnydd yw hwn?</a:t>
            </a:r>
          </a:p>
          <a:p>
            <a:r>
              <a:rPr lang="cy-GB" sz="1200" kern="1200" noProof="0" dirty="0">
                <a:solidFill>
                  <a:schemeClr val="tx1"/>
                </a:solidFill>
                <a:effectLst/>
                <a:latin typeface="+mn-lt"/>
                <a:ea typeface="+mn-ea"/>
                <a:cs typeface="+mn-cs"/>
              </a:rPr>
              <a:t>Beth yw ei enw?</a:t>
            </a:r>
          </a:p>
          <a:p>
            <a:r>
              <a:rPr lang="cy-GB" sz="1200" kern="1200" noProof="0" dirty="0">
                <a:solidFill>
                  <a:schemeClr val="tx1"/>
                </a:solidFill>
                <a:effectLst/>
                <a:latin typeface="+mn-lt"/>
                <a:ea typeface="+mn-ea"/>
                <a:cs typeface="+mn-cs"/>
              </a:rPr>
              <a:t>O beth mae wedi’i wneud?</a:t>
            </a:r>
          </a:p>
          <a:p>
            <a:r>
              <a:rPr lang="cy-GB" sz="1200" kern="1200" noProof="0" dirty="0">
                <a:solidFill>
                  <a:schemeClr val="tx1"/>
                </a:solidFill>
                <a:effectLst/>
                <a:latin typeface="+mn-lt"/>
                <a:ea typeface="+mn-ea"/>
                <a:cs typeface="+mn-cs"/>
              </a:rPr>
              <a:t>Sut mae’n edrych?</a:t>
            </a:r>
          </a:p>
          <a:p>
            <a:r>
              <a:rPr lang="cy-GB" sz="1200" kern="1200" noProof="0" dirty="0">
                <a:solidFill>
                  <a:schemeClr val="tx1"/>
                </a:solidFill>
                <a:effectLst/>
                <a:latin typeface="+mn-lt"/>
                <a:ea typeface="+mn-ea"/>
                <a:cs typeface="+mn-cs"/>
              </a:rPr>
              <a:t>Sut mae’n teimlo?</a:t>
            </a:r>
          </a:p>
          <a:p>
            <a:r>
              <a:rPr lang="cy-GB" sz="1200" kern="1200" noProof="0" dirty="0">
                <a:solidFill>
                  <a:schemeClr val="tx1"/>
                </a:solidFill>
                <a:effectLst/>
                <a:latin typeface="+mn-lt"/>
                <a:ea typeface="+mn-ea"/>
                <a:cs typeface="+mn-cs"/>
              </a:rPr>
              <a:t>Pam ydych chi’n meddwl y defnyddiwyd y defnydd hwn i wneud yr eitem yma?</a:t>
            </a:r>
          </a:p>
          <a:p>
            <a:r>
              <a:rPr lang="cy-GB" sz="1200" kern="1200" noProof="0" dirty="0">
                <a:solidFill>
                  <a:schemeClr val="tx1"/>
                </a:solidFill>
                <a:effectLst/>
                <a:latin typeface="+mn-lt"/>
                <a:ea typeface="+mn-ea"/>
                <a:cs typeface="+mn-cs"/>
              </a:rPr>
              <a:t>Pa briodweddau sydd ganddo sy’n ei wneud yn addas?</a:t>
            </a:r>
          </a:p>
          <a:p>
            <a:r>
              <a:rPr lang="cy-GB" sz="1200" kern="1200" noProof="0" dirty="0">
                <a:solidFill>
                  <a:schemeClr val="tx1"/>
                </a:solidFill>
                <a:effectLst/>
                <a:latin typeface="+mn-lt"/>
                <a:ea typeface="+mn-ea"/>
                <a:cs typeface="+mn-cs"/>
              </a:rPr>
              <a:t>Pa ddefnydd yw’r mwyaf meddal?</a:t>
            </a:r>
          </a:p>
          <a:p>
            <a:r>
              <a:rPr lang="cy-GB" sz="1200" kern="1200" noProof="0" dirty="0">
                <a:solidFill>
                  <a:schemeClr val="tx1"/>
                </a:solidFill>
                <a:effectLst/>
                <a:latin typeface="+mn-lt"/>
                <a:ea typeface="+mn-ea"/>
                <a:cs typeface="+mn-cs"/>
              </a:rPr>
              <a:t>Pa ddefnydd sy’n eich galluogi i’w ymestyn fwyaf?</a:t>
            </a:r>
          </a:p>
          <a:p>
            <a:r>
              <a:rPr lang="cy-GB" sz="1200" kern="1200" noProof="0" dirty="0">
                <a:solidFill>
                  <a:schemeClr val="tx1"/>
                </a:solidFill>
                <a:effectLst/>
                <a:latin typeface="+mn-lt"/>
                <a:ea typeface="+mn-ea"/>
                <a:cs typeface="+mn-cs"/>
              </a:rPr>
              <a:t>A yw un defnydd yn gryfach nag un arall?</a:t>
            </a:r>
          </a:p>
          <a:p>
            <a:r>
              <a:rPr lang="cy-GB" sz="1200" kern="1200" noProof="0" dirty="0">
                <a:solidFill>
                  <a:schemeClr val="tx1"/>
                </a:solidFill>
                <a:effectLst/>
                <a:latin typeface="+mn-lt"/>
                <a:ea typeface="+mn-ea"/>
                <a:cs typeface="+mn-cs"/>
              </a:rPr>
              <a:t>Allwch chi droelli rhai o’r defnyddiau yn haws nag eraill?</a:t>
            </a:r>
          </a:p>
          <a:p>
            <a:r>
              <a:rPr lang="cy-GB" sz="1200" kern="1200" noProof="0" dirty="0">
                <a:solidFill>
                  <a:schemeClr val="tx1"/>
                </a:solidFill>
                <a:effectLst/>
                <a:latin typeface="+mn-lt"/>
                <a:ea typeface="+mn-ea"/>
                <a:cs typeface="+mn-cs"/>
              </a:rPr>
              <a:t>A allwch chi feddwl am unrhyw brofion cymharol eraill y gallech chi eu gwneud ar y defnyddiau?</a:t>
            </a:r>
            <a:r>
              <a:rPr lang="cy-GB" noProof="0" dirty="0">
                <a:effectLst/>
              </a:rPr>
              <a:t> </a:t>
            </a:r>
            <a:endParaRPr lang="cy-GB" noProof="0" dirty="0"/>
          </a:p>
        </p:txBody>
      </p:sp>
      <p:sp>
        <p:nvSpPr>
          <p:cNvPr id="4" name="Slide Number Placeholder 3"/>
          <p:cNvSpPr>
            <a:spLocks noGrp="1"/>
          </p:cNvSpPr>
          <p:nvPr>
            <p:ph type="sldNum" sz="quarter" idx="5"/>
          </p:nvPr>
        </p:nvSpPr>
        <p:spPr/>
        <p:txBody>
          <a:bodyPr/>
          <a:lstStyle/>
          <a:p>
            <a:fld id="{F98999C1-73E2-433A-9F79-BC01ABB22FEA}" type="slidenum">
              <a:rPr lang="en-GB" smtClean="0"/>
              <a:t>6</a:t>
            </a:fld>
            <a:endParaRPr lang="en-GB"/>
          </a:p>
        </p:txBody>
      </p:sp>
    </p:spTree>
    <p:extLst>
      <p:ext uri="{BB962C8B-B14F-4D97-AF65-F5344CB8AC3E}">
        <p14:creationId xmlns:p14="http://schemas.microsoft.com/office/powerpoint/2010/main" val="296497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1" kern="1200" noProof="0" dirty="0">
                <a:solidFill>
                  <a:schemeClr val="tx1"/>
                </a:solidFill>
                <a:effectLst/>
                <a:latin typeface="+mn-lt"/>
                <a:ea typeface="+mn-ea"/>
                <a:cs typeface="+mn-cs"/>
              </a:rPr>
              <a:t>Cwestiynau y gallech eu gofyn:</a:t>
            </a:r>
          </a:p>
          <a:p>
            <a:r>
              <a:rPr lang="cy-GB" sz="1200" kern="1200" noProof="0" dirty="0">
                <a:solidFill>
                  <a:schemeClr val="tx1"/>
                </a:solidFill>
                <a:effectLst/>
                <a:latin typeface="+mn-lt"/>
                <a:ea typeface="+mn-ea"/>
                <a:cs typeface="+mn-cs"/>
              </a:rPr>
              <a:t>Beth yw ynysydd? Pryd ydym ni wedi defnyddio’r gair ynysydd o’r blaen? (Efallai y byddant yn ei adnabod fel ynysydd trydanol, felly gwnewch yn siŵr eich bod yn ei gwneud yn glir nad ynysydd trydanol yr ydych yn sôn amdano ond ynysydd thermol) A ydych chi’n meddwl bod gwlân yn ynysydd da? Pam? Sut allech chi brofi pa mor dda yw gwlân wrth gadw pethau’n gynnes? Pa ddefnyddiau eraill allech chi eu cymharu? Pa ddull gwyddonol y byddwn yn ei ddefnyddio i gynnal y prawf hwn? Sut fyddwch chi’n ei wneud yn brawf teg? A all y disgyblion feddwl am ffordd o brofi priodweddau ynysu gwlân? Yn dibynnu ar allu gweithio gwyddonol eich plant, efallai y byddwch yn caniatáu iddynt ddylunio eu dull ymchwilio eu hunain yn hytrach na defnyddio’r enghraifft â roddir yma. Pa ragfynegiadau y gall y disgyblion eu gwneud? Atgoffwch nhw i dynnu ar wybodaeth flaenorol o sefyllfaoedd bywyd go iawn i esbonio’r rheswm dros eu rhagfynegi.</a:t>
            </a:r>
          </a:p>
          <a:p>
            <a:endParaRPr lang="cy-GB" sz="1200" kern="1200" noProof="0" dirty="0">
              <a:solidFill>
                <a:schemeClr val="tx1"/>
              </a:solidFill>
              <a:effectLst/>
              <a:latin typeface="+mn-lt"/>
              <a:ea typeface="+mn-ea"/>
              <a:cs typeface="+mn-cs"/>
            </a:endParaRPr>
          </a:p>
          <a:p>
            <a:r>
              <a:rPr lang="cy-GB" sz="1200" b="1" kern="1200" noProof="0" dirty="0">
                <a:solidFill>
                  <a:schemeClr val="tx1"/>
                </a:solidFill>
                <a:effectLst/>
                <a:latin typeface="+mn-lt"/>
                <a:ea typeface="+mn-ea"/>
                <a:cs typeface="+mn-cs"/>
              </a:rPr>
              <a:t>Cwestiynau i’w gofyn i’r plant i ysgogi trafodaeth ynglŷn ag ymchwiliadau posibl:</a:t>
            </a:r>
          </a:p>
          <a:p>
            <a:r>
              <a:rPr lang="cy-GB" sz="1200" kern="1200" noProof="0" dirty="0">
                <a:solidFill>
                  <a:schemeClr val="tx1"/>
                </a:solidFill>
                <a:effectLst/>
                <a:latin typeface="+mn-lt"/>
                <a:ea typeface="+mn-ea"/>
                <a:cs typeface="+mn-cs"/>
              </a:rPr>
              <a:t>Pa ymchwiliadau y gallem eu gwneud?</a:t>
            </a:r>
          </a:p>
          <a:p>
            <a:r>
              <a:rPr lang="cy-GB" sz="1200" kern="1200" noProof="0" dirty="0">
                <a:solidFill>
                  <a:schemeClr val="tx1"/>
                </a:solidFill>
                <a:effectLst/>
                <a:latin typeface="+mn-lt"/>
                <a:ea typeface="+mn-ea"/>
                <a:cs typeface="+mn-cs"/>
              </a:rPr>
              <a:t>Beth fydd ein cwestiwn go iawn?</a:t>
            </a:r>
          </a:p>
          <a:p>
            <a:r>
              <a:rPr lang="cy-GB" sz="1200" kern="1200" noProof="0" dirty="0">
                <a:solidFill>
                  <a:schemeClr val="tx1"/>
                </a:solidFill>
                <a:effectLst/>
                <a:latin typeface="+mn-lt"/>
                <a:ea typeface="+mn-ea"/>
                <a:cs typeface="+mn-cs"/>
              </a:rPr>
              <a:t>Sut fyddwn ni’n gwneud hyn?</a:t>
            </a:r>
          </a:p>
          <a:p>
            <a:r>
              <a:rPr lang="cy-GB" sz="1200" kern="1200" noProof="0" dirty="0">
                <a:solidFill>
                  <a:schemeClr val="tx1"/>
                </a:solidFill>
                <a:effectLst/>
                <a:latin typeface="+mn-lt"/>
                <a:ea typeface="+mn-ea"/>
                <a:cs typeface="+mn-cs"/>
              </a:rPr>
              <a:t>A oes ystyriaethau diogelwch?</a:t>
            </a:r>
          </a:p>
          <a:p>
            <a:r>
              <a:rPr lang="cy-GB" sz="1200" kern="1200" noProof="0" dirty="0">
                <a:solidFill>
                  <a:schemeClr val="tx1"/>
                </a:solidFill>
                <a:effectLst/>
                <a:latin typeface="+mn-lt"/>
                <a:ea typeface="+mn-ea"/>
                <a:cs typeface="+mn-cs"/>
              </a:rPr>
              <a:t>Pa offer y gallem ei ddefnyddio i wneud ein cofnodi yn fwy cywir?</a:t>
            </a:r>
          </a:p>
          <a:p>
            <a:r>
              <a:rPr lang="cy-GB" sz="1200" kern="1200" noProof="0" dirty="0">
                <a:solidFill>
                  <a:schemeClr val="tx1"/>
                </a:solidFill>
                <a:effectLst/>
                <a:latin typeface="+mn-lt"/>
                <a:ea typeface="+mn-ea"/>
                <a:cs typeface="+mn-cs"/>
              </a:rPr>
              <a:t>Pa ddull y byddwn yn ei ddefnyddio i osod yr ymchwiliad hwn i fyny?</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Dull a awgrymir; lapiwch 4 bicer mewn gwahanol ddeunyddiau (gwlân, cotwm, neilon, acrylig). Rhowch yr un faint o ddŵr poeth ym mhob bicer a’u gadael yn yr un lle. Ar ôl amserau penodol, er enghraifft bob 5 munud, mesurwch tymheredd y dŵr gyda thermomedrau neu, yn ddelfrydol, cofnodydd data. Cofnodwch a thrafodwch y canfyddiadau. Os oeddech chi’n poeni am ddefnyddio dŵr gallech ddefnyddio tatws trwy’u crwyn poeth a’u lapio a mesur y newid mewn tymheredd dros amser.</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Diogelwch: Dilynwch ganllawiau CLEAPPS o ran tymheredd uchaf y dŵr y gall y plant ei ddefnyddio mewn ymchwiliad neu ganllawiau ‘Be Safe’ – cyhoeddiad ASE sydd ar gael yn y Gymraeg.</a:t>
            </a:r>
            <a:r>
              <a:rPr lang="cy-GB" noProof="0" dirty="0">
                <a:effectLst/>
              </a:rPr>
              <a:t> </a:t>
            </a:r>
            <a:endParaRPr lang="cy-GB" noProof="0" dirty="0"/>
          </a:p>
        </p:txBody>
      </p:sp>
      <p:sp>
        <p:nvSpPr>
          <p:cNvPr id="4" name="Slide Number Placeholder 3"/>
          <p:cNvSpPr>
            <a:spLocks noGrp="1"/>
          </p:cNvSpPr>
          <p:nvPr>
            <p:ph type="sldNum" sz="quarter" idx="5"/>
          </p:nvPr>
        </p:nvSpPr>
        <p:spPr/>
        <p:txBody>
          <a:bodyPr/>
          <a:lstStyle/>
          <a:p>
            <a:fld id="{F98999C1-73E2-433A-9F79-BC01ABB22FEA}" type="slidenum">
              <a:rPr lang="en-GB" smtClean="0"/>
              <a:t>7</a:t>
            </a:fld>
            <a:endParaRPr lang="en-GB"/>
          </a:p>
        </p:txBody>
      </p:sp>
    </p:spTree>
    <p:extLst>
      <p:ext uri="{BB962C8B-B14F-4D97-AF65-F5344CB8AC3E}">
        <p14:creationId xmlns:p14="http://schemas.microsoft.com/office/powerpoint/2010/main" val="89661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noProof="0" dirty="0">
                <a:solidFill>
                  <a:schemeClr val="tx1"/>
                </a:solidFill>
                <a:effectLst/>
                <a:latin typeface="+mn-lt"/>
                <a:ea typeface="+mn-ea"/>
                <a:cs typeface="+mn-cs"/>
              </a:rPr>
              <a:t>Sut allwn ni brofi nodweddion gwrth-ddŵr gwlân?</a:t>
            </a:r>
          </a:p>
          <a:p>
            <a:endParaRPr lang="cy-GB" sz="1200" kern="1200" noProof="0" dirty="0">
              <a:solidFill>
                <a:schemeClr val="tx1"/>
              </a:solidFill>
              <a:effectLst/>
              <a:latin typeface="+mn-lt"/>
              <a:ea typeface="+mn-ea"/>
              <a:cs typeface="+mn-cs"/>
            </a:endParaRPr>
          </a:p>
          <a:p>
            <a:r>
              <a:rPr lang="cy-GB" sz="1200" b="1" kern="1200" noProof="0" dirty="0">
                <a:solidFill>
                  <a:schemeClr val="tx1"/>
                </a:solidFill>
                <a:effectLst/>
                <a:latin typeface="+mn-lt"/>
                <a:ea typeface="+mn-ea"/>
                <a:cs typeface="+mn-cs"/>
              </a:rPr>
              <a:t>Cwestiynau i’w gofyn i’r plant:</a:t>
            </a:r>
          </a:p>
          <a:p>
            <a:r>
              <a:rPr lang="cy-GB" sz="1200" kern="1200" noProof="0" dirty="0">
                <a:solidFill>
                  <a:schemeClr val="tx1"/>
                </a:solidFill>
                <a:effectLst/>
                <a:latin typeface="+mn-lt"/>
                <a:ea typeface="+mn-ea"/>
                <a:cs typeface="+mn-cs"/>
              </a:rPr>
              <a:t>Beth yw prif nodweddion gwlân yn eich barn chi?</a:t>
            </a:r>
          </a:p>
          <a:p>
            <a:r>
              <a:rPr lang="cy-GB" sz="1200" kern="1200" noProof="0" dirty="0">
                <a:solidFill>
                  <a:schemeClr val="tx1"/>
                </a:solidFill>
                <a:effectLst/>
                <a:latin typeface="+mn-lt"/>
                <a:ea typeface="+mn-ea"/>
                <a:cs typeface="+mn-cs"/>
              </a:rPr>
              <a:t>Cliw: meddyliwch ble mae defaid yn byw, beth sydd ei angen arnynt i oroesi yn eu cynefinoedd arferol a sut y gallai eu cnu eu helpu.</a:t>
            </a:r>
          </a:p>
          <a:p>
            <a:r>
              <a:rPr lang="cy-GB" sz="1200" kern="1200" noProof="0" dirty="0">
                <a:solidFill>
                  <a:schemeClr val="tx1"/>
                </a:solidFill>
                <a:effectLst/>
                <a:latin typeface="+mn-lt"/>
                <a:ea typeface="+mn-ea"/>
                <a:cs typeface="+mn-cs"/>
              </a:rPr>
              <a:t>Mae plant yn cwblhau taflen gynllunio profi cynnyrch er mwyn cynllunio’u syniadau.</a:t>
            </a:r>
          </a:p>
          <a:p>
            <a:r>
              <a:rPr lang="cy-GB" sz="1200" kern="1200" noProof="0" dirty="0">
                <a:solidFill>
                  <a:schemeClr val="tx1"/>
                </a:solidFill>
                <a:effectLst/>
                <a:latin typeface="+mn-lt"/>
                <a:ea typeface="+mn-ea"/>
                <a:cs typeface="+mn-cs"/>
              </a:rPr>
              <a:t>Mae angen i chi ystyried sut y byddwch yn cynllunio ac yn cynnal yr ymchwiliad hwn gan ystyried y newidynnau / ffactorau y gallwch eu newid, eu mesur neu eu cadw yr un fath.</a:t>
            </a:r>
          </a:p>
          <a:p>
            <a:endParaRPr lang="cy-GB" sz="1200" kern="1200" noProof="0" dirty="0">
              <a:solidFill>
                <a:schemeClr val="tx1"/>
              </a:solidFill>
              <a:effectLst/>
              <a:latin typeface="+mn-lt"/>
              <a:ea typeface="+mn-ea"/>
              <a:cs typeface="+mn-cs"/>
            </a:endParaRPr>
          </a:p>
          <a:p>
            <a:r>
              <a:rPr lang="cy-GB" sz="1200" b="1" kern="1200" noProof="0" dirty="0">
                <a:solidFill>
                  <a:schemeClr val="tx1"/>
                </a:solidFill>
                <a:effectLst/>
                <a:latin typeface="+mn-lt"/>
                <a:ea typeface="+mn-ea"/>
                <a:cs typeface="+mn-cs"/>
              </a:rPr>
              <a:t>Cwestiynau i’w gofyn i’r plant i ysgogi trafodaeth ynglŷn ag ymchwiliadau posibl:</a:t>
            </a:r>
          </a:p>
          <a:p>
            <a:r>
              <a:rPr lang="cy-GB" sz="1200" kern="1200" noProof="0" dirty="0">
                <a:solidFill>
                  <a:schemeClr val="tx1"/>
                </a:solidFill>
                <a:effectLst/>
                <a:latin typeface="+mn-lt"/>
                <a:ea typeface="+mn-ea"/>
                <a:cs typeface="+mn-cs"/>
              </a:rPr>
              <a:t>Pa ymchwiliadau y gallem eu gwneud?</a:t>
            </a:r>
          </a:p>
          <a:p>
            <a:r>
              <a:rPr lang="cy-GB" sz="1200" kern="1200" noProof="0" dirty="0">
                <a:solidFill>
                  <a:schemeClr val="tx1"/>
                </a:solidFill>
                <a:effectLst/>
                <a:latin typeface="+mn-lt"/>
                <a:ea typeface="+mn-ea"/>
                <a:cs typeface="+mn-cs"/>
              </a:rPr>
              <a:t>Beth fydd ein cwestiwn go iawn?</a:t>
            </a:r>
          </a:p>
          <a:p>
            <a:r>
              <a:rPr lang="cy-GB" sz="1200" kern="1200" noProof="0" dirty="0">
                <a:solidFill>
                  <a:schemeClr val="tx1"/>
                </a:solidFill>
                <a:effectLst/>
                <a:latin typeface="+mn-lt"/>
                <a:ea typeface="+mn-ea"/>
                <a:cs typeface="+mn-cs"/>
              </a:rPr>
              <a:t>Sut fyddwn ni’n gwneud hyn?</a:t>
            </a:r>
          </a:p>
          <a:p>
            <a:r>
              <a:rPr lang="cy-GB" sz="1200" kern="1200" noProof="0" dirty="0">
                <a:solidFill>
                  <a:schemeClr val="tx1"/>
                </a:solidFill>
                <a:effectLst/>
                <a:latin typeface="+mn-lt"/>
                <a:ea typeface="+mn-ea"/>
                <a:cs typeface="+mn-cs"/>
              </a:rPr>
              <a:t>A oes ystyriaethau diogelwch?</a:t>
            </a:r>
          </a:p>
          <a:p>
            <a:r>
              <a:rPr lang="cy-GB" sz="1200" kern="1200" noProof="0" dirty="0">
                <a:solidFill>
                  <a:schemeClr val="tx1"/>
                </a:solidFill>
                <a:effectLst/>
                <a:latin typeface="+mn-lt"/>
                <a:ea typeface="+mn-ea"/>
                <a:cs typeface="+mn-cs"/>
              </a:rPr>
              <a:t>Pa offer y gallem ei ddefnyddio i wneud ein canlyniad yn fwy cywir?</a:t>
            </a:r>
          </a:p>
          <a:p>
            <a:r>
              <a:rPr lang="cy-GB" sz="1200" kern="1200" noProof="0" dirty="0">
                <a:solidFill>
                  <a:schemeClr val="tx1"/>
                </a:solidFill>
                <a:effectLst/>
                <a:latin typeface="+mn-lt"/>
                <a:ea typeface="+mn-ea"/>
                <a:cs typeface="+mn-cs"/>
              </a:rPr>
              <a:t>Pa ddull y byddwn yn ei ddefnyddio i osod yr ymchwiliad hwn i fyny?</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Trafodwch eich canlyniadau gyda rhywun a brofodd ffabrigau gwahanol i chi.</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Yn dilyn yr ymchwiliad</a:t>
            </a:r>
          </a:p>
          <a:p>
            <a:r>
              <a:rPr lang="cy-GB" sz="1200" b="1" kern="1200" noProof="0" dirty="0">
                <a:solidFill>
                  <a:schemeClr val="tx1"/>
                </a:solidFill>
                <a:effectLst/>
                <a:latin typeface="+mn-lt"/>
                <a:ea typeface="+mn-ea"/>
                <a:cs typeface="+mn-cs"/>
              </a:rPr>
              <a:t>Meddyliwch am:</a:t>
            </a:r>
          </a:p>
          <a:p>
            <a:r>
              <a:rPr lang="cy-GB" sz="1200" kern="1200" noProof="0" dirty="0">
                <a:solidFill>
                  <a:schemeClr val="tx1"/>
                </a:solidFill>
                <a:effectLst/>
                <a:latin typeface="+mn-lt"/>
                <a:ea typeface="+mn-ea"/>
                <a:cs typeface="+mn-cs"/>
              </a:rPr>
              <a:t>Pa ddefnydd oedd yn caniatáu i’r cyfaint lleiaf o ddŵr fynd drwyddo?</a:t>
            </a:r>
          </a:p>
          <a:p>
            <a:r>
              <a:rPr lang="cy-GB" sz="1200" kern="1200" noProof="0" dirty="0">
                <a:solidFill>
                  <a:schemeClr val="tx1"/>
                </a:solidFill>
                <a:effectLst/>
                <a:latin typeface="+mn-lt"/>
                <a:ea typeface="+mn-ea"/>
                <a:cs typeface="+mn-cs"/>
              </a:rPr>
              <a:t>A’i dyma’r un deunydd ar gyfer pob grŵp?</a:t>
            </a:r>
          </a:p>
          <a:p>
            <a:r>
              <a:rPr lang="cy-GB" sz="1200" kern="1200" noProof="0" dirty="0">
                <a:solidFill>
                  <a:schemeClr val="tx1"/>
                </a:solidFill>
                <a:effectLst/>
                <a:latin typeface="+mn-lt"/>
                <a:ea typeface="+mn-ea"/>
                <a:cs typeface="+mn-cs"/>
              </a:rPr>
              <a:t>Os gwnaethoch chi brofi amrywiaeth o gynhyrchion gwlân oedd yna wahaniaeth os oedd y gwlân wedi ei ffeltio neu ei wehyddu?</a:t>
            </a:r>
          </a:p>
          <a:p>
            <a:r>
              <a:rPr lang="cy-GB" sz="1200" kern="1200" noProof="0" dirty="0">
                <a:solidFill>
                  <a:schemeClr val="tx1"/>
                </a:solidFill>
                <a:effectLst/>
                <a:latin typeface="+mn-lt"/>
                <a:ea typeface="+mn-ea"/>
                <a:cs typeface="+mn-cs"/>
              </a:rPr>
              <a:t>Beth mae hyn yn ei olygu?</a:t>
            </a:r>
          </a:p>
          <a:p>
            <a:r>
              <a:rPr lang="cy-GB" sz="1200" kern="1200" noProof="0" dirty="0">
                <a:solidFill>
                  <a:schemeClr val="tx1"/>
                </a:solidFill>
                <a:effectLst/>
                <a:latin typeface="+mn-lt"/>
                <a:ea typeface="+mn-ea"/>
                <a:cs typeface="+mn-cs"/>
              </a:rPr>
              <a:t>Lluniwch siart bar i ddangos eich canlyniadau.</a:t>
            </a:r>
          </a:p>
          <a:p>
            <a:endParaRPr lang="cy-GB" sz="1200" kern="1200" noProof="0" dirty="0">
              <a:solidFill>
                <a:schemeClr val="tx1"/>
              </a:solidFill>
              <a:effectLst/>
              <a:latin typeface="+mn-lt"/>
              <a:ea typeface="+mn-ea"/>
              <a:cs typeface="+mn-cs"/>
            </a:endParaRPr>
          </a:p>
          <a:p>
            <a:r>
              <a:rPr lang="cy-GB" sz="1200" b="1" kern="1200" noProof="0" dirty="0">
                <a:solidFill>
                  <a:schemeClr val="tx1"/>
                </a:solidFill>
                <a:effectLst/>
                <a:latin typeface="+mn-lt"/>
                <a:ea typeface="+mn-ea"/>
                <a:cs typeface="+mn-cs"/>
              </a:rPr>
              <a:t>Cwestiynau CA1 posibl i ffocysu arsylwadau:</a:t>
            </a:r>
          </a:p>
          <a:p>
            <a:r>
              <a:rPr lang="cy-GB" sz="1200" kern="1200" noProof="0" dirty="0">
                <a:solidFill>
                  <a:schemeClr val="tx1"/>
                </a:solidFill>
                <a:effectLst/>
                <a:latin typeface="+mn-lt"/>
                <a:ea typeface="+mn-ea"/>
                <a:cs typeface="+mn-cs"/>
              </a:rPr>
              <a:t>Beth sy’n digwydd i’r defnyddiau pan gaiff dŵr ei dywallt arnynt?</a:t>
            </a:r>
          </a:p>
          <a:p>
            <a:r>
              <a:rPr lang="cy-GB" sz="1200" kern="1200" noProof="0" dirty="0">
                <a:solidFill>
                  <a:schemeClr val="tx1"/>
                </a:solidFill>
                <a:effectLst/>
                <a:latin typeface="+mn-lt"/>
                <a:ea typeface="+mn-ea"/>
                <a:cs typeface="+mn-cs"/>
              </a:rPr>
              <a:t>Ydyn nhw’n mynd yn soeglyd (soggy)?</a:t>
            </a:r>
          </a:p>
          <a:p>
            <a:r>
              <a:rPr lang="cy-GB" sz="1200" kern="1200" noProof="0" dirty="0">
                <a:solidFill>
                  <a:schemeClr val="tx1"/>
                </a:solidFill>
                <a:effectLst/>
                <a:latin typeface="+mn-lt"/>
                <a:ea typeface="+mn-ea"/>
                <a:cs typeface="+mn-cs"/>
              </a:rPr>
              <a:t>Ydyn nhw’n dipio neu’n disgyn yn y canol?</a:t>
            </a:r>
          </a:p>
          <a:p>
            <a:r>
              <a:rPr lang="cy-GB" sz="1200" kern="1200" noProof="0" dirty="0">
                <a:solidFill>
                  <a:schemeClr val="tx1"/>
                </a:solidFill>
                <a:effectLst/>
                <a:latin typeface="+mn-lt"/>
                <a:ea typeface="+mn-ea"/>
                <a:cs typeface="+mn-cs"/>
              </a:rPr>
              <a:t>Sut mae’r ffabrig yn ymddwyn pan gaiff y dŵr ei ollwng arnynt?</a:t>
            </a:r>
          </a:p>
          <a:p>
            <a:r>
              <a:rPr lang="cy-GB" sz="1200" kern="1200" noProof="0" dirty="0">
                <a:solidFill>
                  <a:schemeClr val="tx1"/>
                </a:solidFill>
                <a:effectLst/>
                <a:latin typeface="+mn-lt"/>
                <a:ea typeface="+mn-ea"/>
                <a:cs typeface="+mn-cs"/>
              </a:rPr>
              <a:t>Ydy rhai yn plygu?</a:t>
            </a:r>
          </a:p>
          <a:p>
            <a:r>
              <a:rPr lang="cy-GB" sz="1200" kern="1200" noProof="0" dirty="0">
                <a:solidFill>
                  <a:schemeClr val="tx1"/>
                </a:solidFill>
                <a:effectLst/>
                <a:latin typeface="+mn-lt"/>
                <a:ea typeface="+mn-ea"/>
                <a:cs typeface="+mn-cs"/>
              </a:rPr>
              <a:t>A yw’r ffabrig yn mynd yn ddarnau? Os felly, pryd? Ar ôl pa mor hir?</a:t>
            </a:r>
          </a:p>
          <a:p>
            <a:r>
              <a:rPr lang="cy-GB" sz="1200" kern="1200" noProof="0" dirty="0">
                <a:solidFill>
                  <a:schemeClr val="tx1"/>
                </a:solidFill>
                <a:effectLst/>
                <a:latin typeface="+mn-lt"/>
                <a:ea typeface="+mn-ea"/>
                <a:cs typeface="+mn-cs"/>
              </a:rPr>
              <a:t>A yw rhai yn ymddangos yn sych o hyd?</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Mae Lanolin, sef saim gwlân, yn sylwedd melyn seimllyd sy’n cael ei secretu gan chwarennau sebace anifeiliaid sydd gyda gwlân fel defaid. Yn gemegol, mae’n debyg i gwyr, gellir ei ddefnyddio fel eli croen neu gwyr sy’n atal dŵr, ac weithiau caiff ei ddefnyddio fel deunydd crai i weithgynhyrchu cynhyrchion fel sglein esgidiau. Mae gallu Lanolin i weithredu fel cwyr gwrth – ddŵr yn cynorthwyo defaid i daflu dŵr oddi ar eu cotiau. Mae rhai bridiau o ddefaid yn cynhyrchu llawer o lanolin, a gellir gwneud y gwaith echdynnu trwy wasgu gwlân wedi’i gynaeafu o’r defaid rhwng roleri. Mae’r rhan fwyaf neu’r cyfan o’r lanolin yn cael ei dynnu o’r gwlân pan gaiff ei brosesu i mewn i decstilau, fel edafedd neu ffelt.</a:t>
            </a:r>
            <a:endParaRPr lang="cy-GB" noProof="0" dirty="0"/>
          </a:p>
        </p:txBody>
      </p:sp>
      <p:sp>
        <p:nvSpPr>
          <p:cNvPr id="4" name="Slide Number Placeholder 3"/>
          <p:cNvSpPr>
            <a:spLocks noGrp="1"/>
          </p:cNvSpPr>
          <p:nvPr>
            <p:ph type="sldNum" sz="quarter" idx="5"/>
          </p:nvPr>
        </p:nvSpPr>
        <p:spPr/>
        <p:txBody>
          <a:bodyPr/>
          <a:lstStyle/>
          <a:p>
            <a:fld id="{F98999C1-73E2-433A-9F79-BC01ABB22FEA}" type="slidenum">
              <a:rPr lang="en-GB" smtClean="0"/>
              <a:t>8</a:t>
            </a:fld>
            <a:endParaRPr lang="en-GB"/>
          </a:p>
        </p:txBody>
      </p:sp>
    </p:spTree>
    <p:extLst>
      <p:ext uri="{BB962C8B-B14F-4D97-AF65-F5344CB8AC3E}">
        <p14:creationId xmlns:p14="http://schemas.microsoft.com/office/powerpoint/2010/main" val="283760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noProof="0" dirty="0">
                <a:solidFill>
                  <a:schemeClr val="tx1"/>
                </a:solidFill>
                <a:effectLst/>
                <a:latin typeface="+mn-lt"/>
                <a:ea typeface="+mn-ea"/>
                <a:cs typeface="+mn-cs"/>
              </a:rPr>
              <a:t>Mae ffelt a wneir trwy gysylltu ffibrau gwlân gyda’i gilydd (gweler gwersi ffeltio) yn creu rhwystr gwrth-sain gwych sy’n cael ei ddefnyddio i leihau’r sŵn mewn ceir ac mae hefyd yn gweithredu i atal dirgryniadau mewn ceir hefyd.</a:t>
            </a:r>
          </a:p>
          <a:p>
            <a:r>
              <a:rPr lang="cy-GB" sz="1200" kern="1200" noProof="0" dirty="0">
                <a:solidFill>
                  <a:schemeClr val="tx1"/>
                </a:solidFill>
                <a:effectLst/>
                <a:latin typeface="+mn-lt"/>
                <a:ea typeface="+mn-ea"/>
                <a:cs typeface="+mn-cs"/>
              </a:rPr>
              <a:t>Pryd mae angen amddiffynwyr clustiau arnom?</a:t>
            </a:r>
          </a:p>
          <a:p>
            <a:r>
              <a:rPr lang="cy-GB" sz="1200" kern="1200" noProof="0" dirty="0">
                <a:solidFill>
                  <a:schemeClr val="tx1"/>
                </a:solidFill>
                <a:effectLst/>
                <a:latin typeface="+mn-lt"/>
                <a:ea typeface="+mn-ea"/>
                <a:cs typeface="+mn-cs"/>
              </a:rPr>
              <a:t>Pam mae angen amddiffynwyr clustiau arnom?</a:t>
            </a:r>
          </a:p>
          <a:p>
            <a:r>
              <a:rPr lang="cy-GB" sz="1200" kern="1200" noProof="0" dirty="0">
                <a:solidFill>
                  <a:schemeClr val="tx1"/>
                </a:solidFill>
                <a:effectLst/>
                <a:latin typeface="+mn-lt"/>
                <a:ea typeface="+mn-ea"/>
                <a:cs typeface="+mn-cs"/>
              </a:rPr>
              <a:t>Pwy sydd fel arfer yn gwisgo amddiffynwyr clustiau?</a:t>
            </a:r>
          </a:p>
          <a:p>
            <a:endParaRPr lang="cy-GB" sz="1200" kern="1200" noProof="0" dirty="0">
              <a:solidFill>
                <a:schemeClr val="tx1"/>
              </a:solidFill>
              <a:effectLst/>
              <a:latin typeface="+mn-lt"/>
              <a:ea typeface="+mn-ea"/>
              <a:cs typeface="+mn-cs"/>
            </a:endParaRPr>
          </a:p>
          <a:p>
            <a:r>
              <a:rPr lang="cy-GB" sz="1200" kern="1200" noProof="0" dirty="0">
                <a:solidFill>
                  <a:schemeClr val="tx1"/>
                </a:solidFill>
                <a:effectLst/>
                <a:latin typeface="+mn-lt"/>
                <a:ea typeface="+mn-ea"/>
                <a:cs typeface="+mn-cs"/>
              </a:rPr>
              <a:t>Darparwch amddiffynwyr / amddiffynwyr clustiau er mwyn iddynt roi cynnig arnynt a gweld a allant ddweud y gwahaniaeth. Gadewch iddynt ddefnyddio hyn fel ysgogiad cyn iddynt ddechrau profi eu syniadau a’u meddyliau eu hunain.</a:t>
            </a:r>
            <a:endParaRPr lang="cy-GB" noProof="0" dirty="0"/>
          </a:p>
        </p:txBody>
      </p:sp>
      <p:sp>
        <p:nvSpPr>
          <p:cNvPr id="4" name="Slide Number Placeholder 3"/>
          <p:cNvSpPr>
            <a:spLocks noGrp="1"/>
          </p:cNvSpPr>
          <p:nvPr>
            <p:ph type="sldNum" sz="quarter" idx="5"/>
          </p:nvPr>
        </p:nvSpPr>
        <p:spPr/>
        <p:txBody>
          <a:bodyPr/>
          <a:lstStyle/>
          <a:p>
            <a:fld id="{F98999C1-73E2-433A-9F79-BC01ABB22FEA}" type="slidenum">
              <a:rPr lang="en-GB" smtClean="0"/>
              <a:t>9</a:t>
            </a:fld>
            <a:endParaRPr lang="en-GB"/>
          </a:p>
        </p:txBody>
      </p:sp>
    </p:spTree>
    <p:extLst>
      <p:ext uri="{BB962C8B-B14F-4D97-AF65-F5344CB8AC3E}">
        <p14:creationId xmlns:p14="http://schemas.microsoft.com/office/powerpoint/2010/main" val="3681102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9C11DF-8B17-C743-AAD0-1DC0E4632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223000"/>
          </a:xfrm>
          <a:prstGeom prst="rect">
            <a:avLst/>
          </a:prstGeom>
        </p:spPr>
      </p:pic>
    </p:spTree>
    <p:extLst>
      <p:ext uri="{BB962C8B-B14F-4D97-AF65-F5344CB8AC3E}">
        <p14:creationId xmlns:p14="http://schemas.microsoft.com/office/powerpoint/2010/main" val="264302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29B4AB-8007-B34A-9F32-0C527C8E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210300"/>
          </a:xfrm>
          <a:prstGeom prst="rect">
            <a:avLst/>
          </a:prstGeom>
        </p:spPr>
      </p:pic>
    </p:spTree>
    <p:extLst>
      <p:ext uri="{BB962C8B-B14F-4D97-AF65-F5344CB8AC3E}">
        <p14:creationId xmlns:p14="http://schemas.microsoft.com/office/powerpoint/2010/main" val="240509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DB7488-5ACA-264A-A0F2-DC7A64EE80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6322985"/>
            <a:ext cx="3034680" cy="455202"/>
          </a:xfrm>
          <a:prstGeom prst="rect">
            <a:avLst/>
          </a:prstGeom>
        </p:spPr>
      </p:pic>
      <p:pic>
        <p:nvPicPr>
          <p:cNvPr id="5" name="Picture 4">
            <a:extLst>
              <a:ext uri="{FF2B5EF4-FFF2-40B4-BE49-F238E27FC236}">
                <a16:creationId xmlns:a16="http://schemas.microsoft.com/office/drawing/2014/main" id="{18DC237B-ACBA-984E-8D77-7E55C2B52C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30616" y="6309320"/>
            <a:ext cx="1717848" cy="470883"/>
          </a:xfrm>
          <a:prstGeom prst="rect">
            <a:avLst/>
          </a:prstGeom>
        </p:spPr>
      </p:pic>
    </p:spTree>
    <p:extLst>
      <p:ext uri="{BB962C8B-B14F-4D97-AF65-F5344CB8AC3E}">
        <p14:creationId xmlns:p14="http://schemas.microsoft.com/office/powerpoint/2010/main" val="51822612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baseline="0">
          <a:solidFill>
            <a:schemeClr val="tx1"/>
          </a:solidFill>
          <a:latin typeface="VAG Rundschrift D" pitchFamily="2" charset="77"/>
          <a:ea typeface="+mj-ea"/>
          <a:cs typeface="+mj-cs"/>
        </a:defRPr>
      </a:lvl1pPr>
    </p:titleStyle>
    <p:bodyStyle>
      <a:lvl1pPr marL="0" indent="0" algn="l" defTabSz="914400" rtl="0" eaLnBrk="1" latinLnBrk="0" hangingPunct="1">
        <a:spcBef>
          <a:spcPts val="400"/>
        </a:spcBef>
        <a:buFontTx/>
        <a:buNone/>
        <a:defRPr sz="2400" kern="1200" baseline="0">
          <a:solidFill>
            <a:schemeClr val="tx1"/>
          </a:solidFill>
          <a:latin typeface="VAG Rundschrift D Light" pitchFamily="2" charset="77"/>
          <a:ea typeface="+mn-ea"/>
          <a:cs typeface="+mn-cs"/>
        </a:defRPr>
      </a:lvl1pPr>
      <a:lvl2pPr marL="314325" indent="-314325" algn="l" defTabSz="914400" rtl="0" eaLnBrk="1" latinLnBrk="0" hangingPunct="1">
        <a:spcBef>
          <a:spcPts val="400"/>
        </a:spcBef>
        <a:buFont typeface="Arial" panose="020B0604020202020204" pitchFamily="34" charset="0"/>
        <a:buChar char="•"/>
        <a:tabLst/>
        <a:defRPr sz="2400" kern="1200" baseline="0">
          <a:solidFill>
            <a:schemeClr val="tx1"/>
          </a:solidFill>
          <a:latin typeface="VAG Rundschrift D Light" pitchFamily="2" charset="77"/>
          <a:ea typeface="+mn-ea"/>
          <a:cs typeface="+mn-cs"/>
        </a:defRPr>
      </a:lvl2pPr>
      <a:lvl3pPr marL="577850" indent="-263525" algn="l" defTabSz="914400" rtl="0" eaLnBrk="1" latinLnBrk="0" hangingPunct="1">
        <a:spcBef>
          <a:spcPts val="400"/>
        </a:spcBef>
        <a:buFont typeface="Arial" panose="020B0604020202020204" pitchFamily="34" charset="0"/>
        <a:buChar char="•"/>
        <a:tabLst/>
        <a:defRPr sz="2400" kern="1200" baseline="0">
          <a:solidFill>
            <a:schemeClr val="tx1"/>
          </a:solidFill>
          <a:latin typeface="VAG Rundschrift D Light" pitchFamily="2" charset="77"/>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AG Rundschrift D Light" pitchFamily="2" charset="77"/>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AG Rundschrift D Light" pitchFamily="2" charset="77"/>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460A8D-0596-9445-9E35-3A4CE64EB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600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DFDCDC-F6A6-5D48-8C12-C27586CFB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5">
            <a:extLst>
              <a:ext uri="{FF2B5EF4-FFF2-40B4-BE49-F238E27FC236}">
                <a16:creationId xmlns:a16="http://schemas.microsoft.com/office/drawing/2014/main" id="{8DE02F3C-54D6-7746-80D4-85AA7DA1F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2060848"/>
            <a:ext cx="3888432" cy="3374009"/>
          </a:xfrm>
          <a:prstGeom prst="rect">
            <a:avLst/>
          </a:prstGeom>
        </p:spPr>
      </p:pic>
      <p:graphicFrame>
        <p:nvGraphicFramePr>
          <p:cNvPr id="12" name="Table 11">
            <a:extLst>
              <a:ext uri="{FF2B5EF4-FFF2-40B4-BE49-F238E27FC236}">
                <a16:creationId xmlns:a16="http://schemas.microsoft.com/office/drawing/2014/main" id="{C7110FC6-7038-D048-828A-E3DD8C45E4BC}"/>
              </a:ext>
            </a:extLst>
          </p:cNvPr>
          <p:cNvGraphicFramePr>
            <a:graphicFrameLocks noGrp="1"/>
          </p:cNvGraphicFramePr>
          <p:nvPr>
            <p:extLst>
              <p:ext uri="{D42A27DB-BD31-4B8C-83A1-F6EECF244321}">
                <p14:modId xmlns:p14="http://schemas.microsoft.com/office/powerpoint/2010/main" val="3056496899"/>
              </p:ext>
            </p:extLst>
          </p:nvPr>
        </p:nvGraphicFramePr>
        <p:xfrm>
          <a:off x="3563888" y="2811703"/>
          <a:ext cx="3960440" cy="3353601"/>
        </p:xfrm>
        <a:graphic>
          <a:graphicData uri="http://schemas.openxmlformats.org/drawingml/2006/table">
            <a:tbl>
              <a:tblPr>
                <a:tableStyleId>{5C22544A-7EE6-4342-B048-85BDC9FD1C3A}</a:tableStyleId>
              </a:tblPr>
              <a:tblGrid>
                <a:gridCol w="990110">
                  <a:extLst>
                    <a:ext uri="{9D8B030D-6E8A-4147-A177-3AD203B41FA5}">
                      <a16:colId xmlns:a16="http://schemas.microsoft.com/office/drawing/2014/main" val="1040639876"/>
                    </a:ext>
                  </a:extLst>
                </a:gridCol>
                <a:gridCol w="990110">
                  <a:extLst>
                    <a:ext uri="{9D8B030D-6E8A-4147-A177-3AD203B41FA5}">
                      <a16:colId xmlns:a16="http://schemas.microsoft.com/office/drawing/2014/main" val="1804705554"/>
                    </a:ext>
                  </a:extLst>
                </a:gridCol>
                <a:gridCol w="990110">
                  <a:extLst>
                    <a:ext uri="{9D8B030D-6E8A-4147-A177-3AD203B41FA5}">
                      <a16:colId xmlns:a16="http://schemas.microsoft.com/office/drawing/2014/main" val="1598849176"/>
                    </a:ext>
                  </a:extLst>
                </a:gridCol>
                <a:gridCol w="990110">
                  <a:extLst>
                    <a:ext uri="{9D8B030D-6E8A-4147-A177-3AD203B41FA5}">
                      <a16:colId xmlns:a16="http://schemas.microsoft.com/office/drawing/2014/main" val="3012392690"/>
                    </a:ext>
                  </a:extLst>
                </a:gridCol>
              </a:tblGrid>
              <a:tr h="828517">
                <a:tc>
                  <a:txBody>
                    <a:bodyPr/>
                    <a:lstStyle/>
                    <a:p>
                      <a:pPr algn="ctr">
                        <a:spcBef>
                          <a:spcPts val="600"/>
                        </a:spcBef>
                        <a:spcAft>
                          <a:spcPts val="200"/>
                        </a:spcAft>
                      </a:pPr>
                      <a:r>
                        <a:rPr lang="en-GB" sz="800" dirty="0">
                          <a:effectLst/>
                        </a:rPr>
                        <a:t>COTWM</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GWLÂN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LLEDR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TECSTILAU</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419379"/>
                  </a:ext>
                </a:extLst>
              </a:tr>
              <a:tr h="897559">
                <a:tc>
                  <a:txBody>
                    <a:bodyPr/>
                    <a:lstStyle/>
                    <a:p>
                      <a:pPr algn="ctr">
                        <a:spcBef>
                          <a:spcPts val="600"/>
                        </a:spcBef>
                        <a:spcAft>
                          <a:spcPts val="200"/>
                        </a:spcAft>
                      </a:pPr>
                      <a:r>
                        <a:rPr lang="en-GB" sz="800" dirty="0">
                          <a:effectLst/>
                        </a:rPr>
                        <a:t>GWRTH </a:t>
                      </a:r>
                      <a:br>
                        <a:rPr lang="en-GB" sz="800" dirty="0">
                          <a:effectLst/>
                        </a:rPr>
                      </a:br>
                      <a:r>
                        <a:rPr lang="en-GB" sz="800" dirty="0">
                          <a:effectLst/>
                        </a:rPr>
                        <a:t>DDŴR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FFABRIG </a:t>
                      </a:r>
                      <a:br>
                        <a:rPr lang="en-GB" sz="800" dirty="0">
                          <a:effectLst/>
                        </a:rPr>
                      </a:br>
                      <a:r>
                        <a:rPr lang="en-GB" sz="800" dirty="0">
                          <a:effectLst/>
                        </a:rPr>
                        <a:t>SYNTHETIG</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LLANWAD </a:t>
                      </a:r>
                      <a:br>
                        <a:rPr lang="en-GB" sz="800" dirty="0">
                          <a:effectLst/>
                        </a:rPr>
                      </a:br>
                      <a:r>
                        <a:rPr lang="en-GB" sz="800" dirty="0">
                          <a:effectLst/>
                        </a:rPr>
                        <a:t>PLU</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FFABRIG </a:t>
                      </a:r>
                      <a:br>
                        <a:rPr lang="en-GB" sz="800" dirty="0">
                          <a:effectLst/>
                        </a:rPr>
                      </a:br>
                      <a:r>
                        <a:rPr lang="en-GB" sz="800" dirty="0">
                          <a:effectLst/>
                        </a:rPr>
                        <a:t>PILEN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382950"/>
                  </a:ext>
                </a:extLst>
              </a:tr>
              <a:tr h="897559">
                <a:tc>
                  <a:txBody>
                    <a:bodyPr/>
                    <a:lstStyle/>
                    <a:p>
                      <a:pPr algn="ctr">
                        <a:spcBef>
                          <a:spcPts val="600"/>
                        </a:spcBef>
                        <a:spcAft>
                          <a:spcPts val="200"/>
                        </a:spcAft>
                      </a:pPr>
                      <a:r>
                        <a:rPr lang="en-GB" sz="800" dirty="0">
                          <a:effectLst/>
                        </a:rPr>
                        <a:t>DEFNYDD ANADLADWY</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ACRYLIG</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CADACHAU WEDI EU LLIWIO</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DEFNYDD </a:t>
                      </a:r>
                      <a:br>
                        <a:rPr lang="en-GB" sz="800" dirty="0">
                          <a:effectLst/>
                        </a:rPr>
                      </a:br>
                      <a:r>
                        <a:rPr lang="en-GB" sz="800" dirty="0">
                          <a:effectLst/>
                        </a:rPr>
                        <a:t>ECO</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0748361"/>
                  </a:ext>
                </a:extLst>
              </a:tr>
              <a:tr h="729966">
                <a:tc>
                  <a:txBody>
                    <a:bodyPr/>
                    <a:lstStyle/>
                    <a:p>
                      <a:pPr algn="ctr">
                        <a:spcBef>
                          <a:spcPts val="600"/>
                        </a:spcBef>
                        <a:spcAft>
                          <a:spcPts val="200"/>
                        </a:spcAft>
                      </a:pPr>
                      <a:r>
                        <a:rPr lang="en-GB" sz="800" dirty="0">
                          <a:effectLst/>
                        </a:rPr>
                        <a:t>FFABRIG </a:t>
                      </a:r>
                      <a:br>
                        <a:rPr lang="en-GB" sz="800" dirty="0">
                          <a:effectLst/>
                        </a:rPr>
                      </a:br>
                      <a:r>
                        <a:rPr lang="en-GB" sz="800" dirty="0">
                          <a:effectLst/>
                        </a:rPr>
                        <a:t>YNYSIEDIG</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FFABRIG </a:t>
                      </a:r>
                      <a:br>
                        <a:rPr lang="en-GB" sz="800" dirty="0">
                          <a:effectLst/>
                        </a:rPr>
                      </a:br>
                      <a:r>
                        <a:rPr lang="en-GB" sz="800" dirty="0">
                          <a:effectLst/>
                        </a:rPr>
                        <a:t>SIDAN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PALET </a:t>
                      </a:r>
                      <a:br>
                        <a:rPr lang="en-GB" sz="800" dirty="0">
                          <a:effectLst/>
                        </a:rPr>
                      </a:br>
                      <a:r>
                        <a:rPr lang="en-GB" sz="800" dirty="0">
                          <a:effectLst/>
                        </a:rPr>
                        <a:t>LLIW</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200"/>
                        </a:spcAft>
                      </a:pPr>
                      <a:r>
                        <a:rPr lang="en-GB" sz="800" dirty="0">
                          <a:effectLst/>
                        </a:rPr>
                        <a:t>TECSTILAU ADDURNIADOL</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091283"/>
                  </a:ext>
                </a:extLst>
              </a:tr>
            </a:tbl>
          </a:graphicData>
        </a:graphic>
      </p:graphicFrame>
    </p:spTree>
    <p:extLst>
      <p:ext uri="{BB962C8B-B14F-4D97-AF65-F5344CB8AC3E}">
        <p14:creationId xmlns:p14="http://schemas.microsoft.com/office/powerpoint/2010/main" val="398653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9557C-CA07-2640-8684-2D776B00E693}"/>
              </a:ext>
            </a:extLst>
          </p:cNvPr>
          <p:cNvPicPr>
            <a:picLocks noChangeAspect="1"/>
          </p:cNvPicPr>
          <p:nvPr/>
        </p:nvPicPr>
        <p:blipFill>
          <a:blip r:embed="rId3"/>
          <a:stretch>
            <a:fillRect/>
          </a:stretch>
        </p:blipFill>
        <p:spPr>
          <a:xfrm>
            <a:off x="1441407" y="3933056"/>
            <a:ext cx="6261185" cy="1656184"/>
          </a:xfrm>
          <a:prstGeom prst="rect">
            <a:avLst/>
          </a:prstGeom>
        </p:spPr>
      </p:pic>
      <p:pic>
        <p:nvPicPr>
          <p:cNvPr id="5" name="Picture 4">
            <a:extLst>
              <a:ext uri="{FF2B5EF4-FFF2-40B4-BE49-F238E27FC236}">
                <a16:creationId xmlns:a16="http://schemas.microsoft.com/office/drawing/2014/main" id="{8FBC5D87-E485-384E-BBCC-A5D237C38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536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1BCCC0-D690-A844-A89A-A2DCC9163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355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B75665-896F-9343-BBB5-74B7C6024BA8}"/>
              </a:ext>
            </a:extLst>
          </p:cNvPr>
          <p:cNvPicPr>
            <a:picLocks noChangeAspect="1"/>
          </p:cNvPicPr>
          <p:nvPr/>
        </p:nvPicPr>
        <p:blipFill>
          <a:blip r:embed="rId3"/>
          <a:stretch>
            <a:fillRect/>
          </a:stretch>
        </p:blipFill>
        <p:spPr>
          <a:xfrm>
            <a:off x="1444793" y="1844824"/>
            <a:ext cx="6254413" cy="3747684"/>
          </a:xfrm>
          <a:prstGeom prst="rect">
            <a:avLst/>
          </a:prstGeom>
        </p:spPr>
      </p:pic>
      <p:pic>
        <p:nvPicPr>
          <p:cNvPr id="4" name="Picture 3">
            <a:extLst>
              <a:ext uri="{FF2B5EF4-FFF2-40B4-BE49-F238E27FC236}">
                <a16:creationId xmlns:a16="http://schemas.microsoft.com/office/drawing/2014/main" id="{03E14CB0-B000-AC40-8CC8-175CE64CBC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559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BE780A-AD17-6145-9A6A-381DEF058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285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3B06F8-B8ED-0B43-A9BF-6AC2D0A8C8D5}"/>
              </a:ext>
            </a:extLst>
          </p:cNvPr>
          <p:cNvPicPr>
            <a:picLocks noChangeAspect="1"/>
          </p:cNvPicPr>
          <p:nvPr/>
        </p:nvPicPr>
        <p:blipFill>
          <a:blip r:embed="rId3"/>
          <a:stretch>
            <a:fillRect/>
          </a:stretch>
        </p:blipFill>
        <p:spPr>
          <a:xfrm>
            <a:off x="1691680" y="3429000"/>
            <a:ext cx="5796942" cy="2218659"/>
          </a:xfrm>
          <a:prstGeom prst="rect">
            <a:avLst/>
          </a:prstGeom>
        </p:spPr>
      </p:pic>
      <p:pic>
        <p:nvPicPr>
          <p:cNvPr id="4" name="Picture 3">
            <a:extLst>
              <a:ext uri="{FF2B5EF4-FFF2-40B4-BE49-F238E27FC236}">
                <a16:creationId xmlns:a16="http://schemas.microsoft.com/office/drawing/2014/main" id="{EC10E577-E496-F14A-B7E1-F6F017848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735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F3F03-BFAD-8B4C-814E-3546915FA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 y="0"/>
            <a:ext cx="9144000" cy="6858000"/>
          </a:xfrm>
          <a:prstGeom prst="rect">
            <a:avLst/>
          </a:prstGeom>
        </p:spPr>
      </p:pic>
      <p:pic>
        <p:nvPicPr>
          <p:cNvPr id="2" name="Picture 1">
            <a:extLst>
              <a:ext uri="{FF2B5EF4-FFF2-40B4-BE49-F238E27FC236}">
                <a16:creationId xmlns:a16="http://schemas.microsoft.com/office/drawing/2014/main" id="{FCB55B5D-212E-3D4C-973A-4613D3131E17}"/>
              </a:ext>
            </a:extLst>
          </p:cNvPr>
          <p:cNvPicPr>
            <a:picLocks noChangeAspect="1"/>
          </p:cNvPicPr>
          <p:nvPr/>
        </p:nvPicPr>
        <p:blipFill>
          <a:blip r:embed="rId4"/>
          <a:stretch>
            <a:fillRect/>
          </a:stretch>
        </p:blipFill>
        <p:spPr>
          <a:xfrm>
            <a:off x="2033972" y="3387725"/>
            <a:ext cx="5076056" cy="1985491"/>
          </a:xfrm>
          <a:prstGeom prst="rect">
            <a:avLst/>
          </a:prstGeom>
        </p:spPr>
      </p:pic>
    </p:spTree>
    <p:extLst>
      <p:ext uri="{BB962C8B-B14F-4D97-AF65-F5344CB8AC3E}">
        <p14:creationId xmlns:p14="http://schemas.microsoft.com/office/powerpoint/2010/main" val="8665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33C631-599B-F546-8E04-3FCFB10D7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0E27EAE7-1FC0-BE47-B31F-C0142817308D}"/>
              </a:ext>
            </a:extLst>
          </p:cNvPr>
          <p:cNvPicPr>
            <a:picLocks noChangeAspect="1"/>
          </p:cNvPicPr>
          <p:nvPr/>
        </p:nvPicPr>
        <p:blipFill>
          <a:blip r:embed="rId4"/>
          <a:stretch>
            <a:fillRect/>
          </a:stretch>
        </p:blipFill>
        <p:spPr>
          <a:xfrm>
            <a:off x="1923808" y="2420888"/>
            <a:ext cx="5296384" cy="3214098"/>
          </a:xfrm>
          <a:prstGeom prst="rect">
            <a:avLst/>
          </a:prstGeom>
        </p:spPr>
      </p:pic>
    </p:spTree>
    <p:extLst>
      <p:ext uri="{BB962C8B-B14F-4D97-AF65-F5344CB8AC3E}">
        <p14:creationId xmlns:p14="http://schemas.microsoft.com/office/powerpoint/2010/main" val="278021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1A3E4C-B973-6D41-87E5-442BA4846432}"/>
              </a:ext>
            </a:extLst>
          </p:cNvPr>
          <p:cNvPicPr>
            <a:picLocks noChangeAspect="1"/>
          </p:cNvPicPr>
          <p:nvPr/>
        </p:nvPicPr>
        <p:blipFill>
          <a:blip r:embed="rId3"/>
          <a:stretch>
            <a:fillRect/>
          </a:stretch>
        </p:blipFill>
        <p:spPr>
          <a:xfrm>
            <a:off x="1716136" y="2780928"/>
            <a:ext cx="5711728" cy="2886937"/>
          </a:xfrm>
          <a:prstGeom prst="rect">
            <a:avLst/>
          </a:prstGeom>
        </p:spPr>
      </p:pic>
      <p:pic>
        <p:nvPicPr>
          <p:cNvPr id="4" name="Picture 3">
            <a:extLst>
              <a:ext uri="{FF2B5EF4-FFF2-40B4-BE49-F238E27FC236}">
                <a16:creationId xmlns:a16="http://schemas.microsoft.com/office/drawing/2014/main" id="{E5F7FFAC-D83C-AF40-B71D-419FEB4F8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7727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1864</Words>
  <Application>Microsoft Macintosh PowerPoint</Application>
  <PresentationFormat>On-screen Show (4:3)</PresentationFormat>
  <Paragraphs>147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VAG Rundschrift D Light</vt:lpstr>
      <vt:lpstr>VAG Rundschrift 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GHFOO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Banham</dc:creator>
  <cp:lastModifiedBy>Nick Smith</cp:lastModifiedBy>
  <cp:revision>82</cp:revision>
  <cp:lastPrinted>2019-05-21T20:39:57Z</cp:lastPrinted>
  <dcterms:created xsi:type="dcterms:W3CDTF">2019-05-20T20:17:17Z</dcterms:created>
  <dcterms:modified xsi:type="dcterms:W3CDTF">2019-08-16T14:52:44Z</dcterms:modified>
</cp:coreProperties>
</file>